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8" r:id="rId3"/>
    <p:sldId id="324" r:id="rId4"/>
    <p:sldId id="306" r:id="rId5"/>
    <p:sldId id="307" r:id="rId6"/>
    <p:sldId id="308" r:id="rId7"/>
    <p:sldId id="309" r:id="rId8"/>
    <p:sldId id="310" r:id="rId9"/>
    <p:sldId id="362" r:id="rId10"/>
    <p:sldId id="320" r:id="rId11"/>
    <p:sldId id="321" r:id="rId12"/>
    <p:sldId id="325" r:id="rId13"/>
    <p:sldId id="265" r:id="rId14"/>
    <p:sldId id="266" r:id="rId15"/>
    <p:sldId id="267" r:id="rId16"/>
    <p:sldId id="297" r:id="rId17"/>
    <p:sldId id="268" r:id="rId18"/>
    <p:sldId id="269" r:id="rId19"/>
    <p:sldId id="270" r:id="rId20"/>
    <p:sldId id="271" r:id="rId21"/>
    <p:sldId id="272" r:id="rId22"/>
    <p:sldId id="274" r:id="rId23"/>
    <p:sldId id="327" r:id="rId24"/>
    <p:sldId id="322" r:id="rId25"/>
    <p:sldId id="295" r:id="rId26"/>
    <p:sldId id="296" r:id="rId27"/>
    <p:sldId id="311" r:id="rId28"/>
    <p:sldId id="313" r:id="rId29"/>
    <p:sldId id="314" r:id="rId30"/>
    <p:sldId id="315" r:id="rId31"/>
    <p:sldId id="316" r:id="rId32"/>
    <p:sldId id="363" r:id="rId33"/>
    <p:sldId id="305" r:id="rId34"/>
    <p:sldId id="312" r:id="rId35"/>
    <p:sldId id="364" r:id="rId36"/>
  </p:sldIdLst>
  <p:sldSz cx="9144000" cy="6858000" type="screen4x3"/>
  <p:notesSz cx="10234613" cy="70993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7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C000"/>
    <a:srgbClr val="EAA722"/>
    <a:srgbClr val="4F81BD"/>
    <a:srgbClr val="3E171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4158" autoAdjust="0"/>
    <p:restoredTop sz="94660"/>
  </p:normalViewPr>
  <p:slideViewPr>
    <p:cSldViewPr>
      <p:cViewPr varScale="1">
        <p:scale>
          <a:sx n="121" d="100"/>
          <a:sy n="121" d="100"/>
        </p:scale>
        <p:origin x="936" y="11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8" d="100"/>
          <a:sy n="108" d="100"/>
        </p:scale>
        <p:origin x="-1548" y="-84"/>
      </p:cViewPr>
      <p:guideLst>
        <p:guide orient="horz" pos="2237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6736" cy="354553"/>
          </a:xfrm>
          <a:prstGeom prst="rect">
            <a:avLst/>
          </a:prstGeom>
        </p:spPr>
        <p:txBody>
          <a:bodyPr vert="horz" lIns="95052" tIns="47526" rIns="95052" bIns="4752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6250" y="1"/>
            <a:ext cx="4436736" cy="354553"/>
          </a:xfrm>
          <a:prstGeom prst="rect">
            <a:avLst/>
          </a:prstGeom>
        </p:spPr>
        <p:txBody>
          <a:bodyPr vert="horz" lIns="95052" tIns="47526" rIns="95052" bIns="4752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FAE676C-0945-4B95-AD70-24F383F07299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743099"/>
            <a:ext cx="4436736" cy="354552"/>
          </a:xfrm>
          <a:prstGeom prst="rect">
            <a:avLst/>
          </a:prstGeom>
        </p:spPr>
        <p:txBody>
          <a:bodyPr vert="horz" lIns="95052" tIns="47526" rIns="95052" bIns="4752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6250" y="6743099"/>
            <a:ext cx="4436736" cy="354552"/>
          </a:xfrm>
          <a:prstGeom prst="rect">
            <a:avLst/>
          </a:prstGeom>
        </p:spPr>
        <p:txBody>
          <a:bodyPr vert="horz" lIns="95052" tIns="47526" rIns="95052" bIns="4752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DC3639B-8C59-4680-A9E5-0406514FCD9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968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5108" cy="354553"/>
          </a:xfrm>
          <a:prstGeom prst="rect">
            <a:avLst/>
          </a:prstGeom>
        </p:spPr>
        <p:txBody>
          <a:bodyPr vert="horz" lIns="95052" tIns="47526" rIns="95052" bIns="4752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6250" y="1"/>
            <a:ext cx="4436736" cy="354553"/>
          </a:xfrm>
          <a:prstGeom prst="rect">
            <a:avLst/>
          </a:prstGeom>
        </p:spPr>
        <p:txBody>
          <a:bodyPr vert="horz" lIns="95052" tIns="47526" rIns="95052" bIns="4752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2FE8B581-1ECF-4080-BC3D-1B7BF96F86B0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43275" y="531813"/>
            <a:ext cx="3548063" cy="2662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52" tIns="47526" rIns="95052" bIns="47526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4113" y="3372375"/>
            <a:ext cx="8186388" cy="3194271"/>
          </a:xfrm>
          <a:prstGeom prst="rect">
            <a:avLst/>
          </a:prstGeom>
        </p:spPr>
        <p:txBody>
          <a:bodyPr vert="horz" lIns="95052" tIns="47526" rIns="95052" bIns="47526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743099"/>
            <a:ext cx="4435108" cy="354552"/>
          </a:xfrm>
          <a:prstGeom prst="rect">
            <a:avLst/>
          </a:prstGeom>
        </p:spPr>
        <p:txBody>
          <a:bodyPr vert="horz" lIns="95052" tIns="47526" rIns="95052" bIns="4752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6250" y="6743099"/>
            <a:ext cx="4436736" cy="354552"/>
          </a:xfrm>
          <a:prstGeom prst="rect">
            <a:avLst/>
          </a:prstGeom>
        </p:spPr>
        <p:txBody>
          <a:bodyPr vert="horz" lIns="95052" tIns="47526" rIns="95052" bIns="4752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C41D889-39F3-496C-BB77-49367C449FC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4186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DD5AA-CBCD-4549-97A3-DD368F55D80D}" type="slidenum">
              <a:rPr lang="ko-KR" altLang="en-US" smtClean="0"/>
              <a:pPr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092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6E500F-648B-47AD-8A6F-0333D07A7B25}" type="slidenum">
              <a:rPr lang="ko-KR" altLang="en-US" smtClean="0"/>
              <a:pPr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312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819D8E7-D5B1-457C-9892-8A7829663208}" type="slidenum">
              <a:rPr lang="ko-KR" altLang="en-US" smtClean="0"/>
              <a:pPr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895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8A5C23-6A2A-45D4-9614-E5F566CA0677}" type="slidenum">
              <a:rPr lang="ko-KR" altLang="en-US" smtClean="0"/>
              <a:pPr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671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D8A7E0-6F20-48FB-9F62-98DB5105491F}" type="slidenum">
              <a:rPr lang="ko-KR" altLang="en-US" smtClean="0"/>
              <a:pPr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18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F20F3B-E6E3-49A7-BB65-05931E3D8726}" type="slidenum">
              <a:rPr lang="ko-KR" altLang="en-US" smtClean="0"/>
              <a:pPr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990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3644DD-530F-4AEA-B115-801D79B2BD21}" type="slidenum">
              <a:rPr lang="ko-KR" altLang="en-US" smtClean="0"/>
              <a:pPr>
                <a:defRPr/>
              </a:pPr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452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0EDC3D-6BDF-4969-8680-06AD8EB71FA7}" type="slidenum">
              <a:rPr lang="ko-KR" altLang="en-US" smtClean="0"/>
              <a:pPr>
                <a:defRPr/>
              </a:pPr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851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4CFB29-3AFF-4482-9CB2-3ACB15C85367}" type="slidenum">
              <a:rPr lang="ko-KR" altLang="en-US" smtClean="0"/>
              <a:pPr>
                <a:defRPr/>
              </a:pPr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93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21C135-3AF1-4835-A803-E35F4D2692F4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936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 hangingPunct="0"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 hangingPunct="0"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 hangingPunct="0"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 hangingPunct="0"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614198" indent="-237654" defTabSz="47530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3089506" indent="-237654" defTabSz="47530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564815" indent="-237654" defTabSz="47530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4040124" indent="-237654" defTabSz="475308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 hangingPunct="1"/>
            <a:fld id="{4742F280-B4F1-4D15-9724-F4992C2ADFD2}" type="slidenum">
              <a:rPr lang="en-US">
                <a:solidFill>
                  <a:srgbClr val="000000"/>
                </a:solidFill>
              </a:rPr>
              <a:pPr eaLnBrk="1" hangingPunct="1"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1203" name="Text Box 1"/>
          <p:cNvSpPr txBox="1">
            <a:spLocks noChangeArrowheads="1"/>
          </p:cNvSpPr>
          <p:nvPr/>
        </p:nvSpPr>
        <p:spPr bwMode="auto">
          <a:xfrm>
            <a:off x="1705771" y="532449"/>
            <a:ext cx="6823075" cy="266223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5061" tIns="47531" rIns="95061" bIns="47531" anchor="ctr"/>
          <a:lstStyle/>
          <a:p>
            <a:endParaRPr lang="en-US"/>
          </a:p>
        </p:txBody>
      </p:sp>
      <p:sp>
        <p:nvSpPr>
          <p:cNvPr id="51204" name="Text Box 2"/>
          <p:cNvSpPr>
            <a:spLocks noGrp="1" noChangeArrowheads="1"/>
          </p:cNvSpPr>
          <p:nvPr>
            <p:ph type="body"/>
          </p:nvPr>
        </p:nvSpPr>
        <p:spPr>
          <a:xfrm>
            <a:off x="1023462" y="3372168"/>
            <a:ext cx="8187690" cy="319468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ts val="468"/>
              </a:spcBef>
              <a:tabLst>
                <a:tab pos="0" algn="l"/>
                <a:tab pos="475308" algn="l"/>
                <a:tab pos="950617" algn="l"/>
                <a:tab pos="1425927" algn="l"/>
                <a:tab pos="1901235" algn="l"/>
                <a:tab pos="2376544" algn="l"/>
                <a:tab pos="2851852" algn="l"/>
                <a:tab pos="3327160" algn="l"/>
                <a:tab pos="3802470" algn="l"/>
                <a:tab pos="4277779" algn="l"/>
                <a:tab pos="4753087" algn="l"/>
                <a:tab pos="5228395" algn="l"/>
                <a:tab pos="5703704" algn="l"/>
                <a:tab pos="6179013" algn="l"/>
                <a:tab pos="6654321" algn="l"/>
                <a:tab pos="7129631" algn="l"/>
                <a:tab pos="7604939" algn="l"/>
                <a:tab pos="8080247" algn="l"/>
                <a:tab pos="8555557" algn="l"/>
                <a:tab pos="9030865" algn="l"/>
                <a:tab pos="9506173" algn="l"/>
              </a:tabLst>
            </a:pPr>
            <a:r>
              <a:rPr lang="en-US" smtClean="0">
                <a:latin typeface="Arial" charset="0"/>
                <a:cs typeface="Arial Unicode MS" charset="0"/>
              </a:rPr>
              <a:t>How doodles have helped me listen in new ways… </a:t>
            </a:r>
          </a:p>
        </p:txBody>
      </p:sp>
    </p:spTree>
    <p:extLst>
      <p:ext uri="{BB962C8B-B14F-4D97-AF65-F5344CB8AC3E}">
        <p14:creationId xmlns:p14="http://schemas.microsoft.com/office/powerpoint/2010/main" val="1646877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22402-2FF2-4FFF-9C32-3D421933152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343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92A045E-A3A8-4551-8404-39628AF2872F}" type="slidenum">
              <a:rPr lang="ko-KR" altLang="en-US" smtClean="0"/>
              <a:pPr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569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C025E95-3C56-44CB-A53F-8D3E05EC1DD7}" type="slidenum">
              <a:rPr lang="ko-KR" altLang="en-US" smtClean="0"/>
              <a:pPr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68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E5E98E-CCF8-4321-99B8-5F6AF3802000}" type="slidenum">
              <a:rPr lang="ko-KR" altLang="en-US" smtClean="0"/>
              <a:pPr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577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11FAD4-40B1-4D9E-9635-2EDAC895C1A2}" type="slidenum">
              <a:rPr lang="ko-KR" altLang="en-US" smtClean="0"/>
              <a:pPr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71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5BC7C3-1DC0-4EC0-AD1F-9C60940399BA}" type="slidenum">
              <a:rPr lang="ko-KR" altLang="en-US" smtClean="0"/>
              <a:pPr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50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3786190"/>
            <a:ext cx="8286776" cy="1806"/>
          </a:xfrm>
          <a:prstGeom prst="line">
            <a:avLst/>
          </a:prstGeom>
          <a:ln w="635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8575"/>
            <a:ext cx="15319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00034" y="2173289"/>
            <a:ext cx="7772400" cy="1470025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057400" y="3886200"/>
            <a:ext cx="6400800" cy="17526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3084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258B4-4556-4743-8BB4-F3DDAFBCC6A2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7C083-6021-4A18-BB57-516FAD20747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37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71B1D-33B1-4F60-A372-385B0C3D94EA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2C23C-992A-4855-B34D-467B3E6F3E1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925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584200" y="6577013"/>
            <a:ext cx="12763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en-US" altLang="ko-KR" sz="6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Korea University</a:t>
            </a:r>
          </a:p>
          <a:p>
            <a:pPr>
              <a:defRPr/>
            </a:pPr>
            <a:r>
              <a:rPr kumimoji="0" lang="en-US" altLang="ko-KR" sz="60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Computer Graphics Lab.</a:t>
            </a: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7870880" y="6597650"/>
            <a:ext cx="127470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fld id="{C31FD79B-933B-4BF5-9381-2C583E87B701}" type="datetime4">
              <a:rPr kumimoji="0" lang="en-US" altLang="ko-KR" sz="800" smtClean="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March 9, 2015</a:t>
            </a:fld>
            <a:r>
              <a:rPr kumimoji="0" lang="en-US" altLang="ko-KR" sz="800" dirty="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 </a:t>
            </a:r>
            <a:r>
              <a:rPr kumimoji="0" lang="en-US" altLang="ko-KR" sz="800" b="1" dirty="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|</a:t>
            </a:r>
            <a:r>
              <a:rPr kumimoji="0" lang="en-US" altLang="ko-KR" sz="800" dirty="0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 # </a:t>
            </a:r>
            <a:fld id="{FE55D486-DB05-45A4-AFC6-B045B7ADCE1D}" type="slidenum">
              <a:rPr kumimoji="0" lang="ko-KR" altLang="en-US" sz="800" b="1">
                <a:solidFill>
                  <a:srgbClr val="0D0D0D"/>
                </a:solidFill>
                <a:latin typeface="Verdana" pitchFamily="34" charset="0"/>
                <a:ea typeface="맑은 고딕" pitchFamily="50" charset="-127"/>
                <a:cs typeface="Tahoma" pitchFamily="34" charset="0"/>
              </a:rPr>
              <a:pPr algn="r">
                <a:defRPr/>
              </a:pPr>
              <a:t>‹#›</a:t>
            </a:fld>
            <a:endParaRPr kumimoji="0" lang="en-US" altLang="ko-KR" sz="800" b="1" dirty="0">
              <a:solidFill>
                <a:srgbClr val="0D0D0D"/>
              </a:solidFill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-34925" y="6562725"/>
            <a:ext cx="766763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defRPr/>
            </a:pPr>
            <a:r>
              <a:rPr kumimoji="0" lang="en-US" altLang="ko-KR" sz="1200" b="1">
                <a:solidFill>
                  <a:srgbClr val="0D0D0D"/>
                </a:solidFill>
                <a:latin typeface="Tahoma" pitchFamily="34" charset="0"/>
                <a:ea typeface="맑은 고딕" pitchFamily="50" charset="-127"/>
                <a:cs typeface="Tahoma" pitchFamily="34" charset="0"/>
              </a:rPr>
              <a:t>KUCG |</a:t>
            </a:r>
            <a:endParaRPr kumimoji="0" lang="en-US" altLang="ko-KR" sz="1200" b="1">
              <a:solidFill>
                <a:srgbClr val="0D0D0D"/>
              </a:solidFill>
              <a:latin typeface="Verdana" pitchFamily="34" charset="0"/>
              <a:ea typeface="맑은 고딕" pitchFamily="50" charset="-127"/>
              <a:cs typeface="Tahoma" pitchFamily="34" charset="0"/>
            </a:endParaRPr>
          </a:p>
        </p:txBody>
      </p:sp>
      <p:cxnSp>
        <p:nvCxnSpPr>
          <p:cNvPr id="7" name="직선 연결선 10"/>
          <p:cNvCxnSpPr/>
          <p:nvPr userDrawn="1"/>
        </p:nvCxnSpPr>
        <p:spPr>
          <a:xfrm>
            <a:off x="0" y="1141178"/>
            <a:ext cx="8286776" cy="1806"/>
          </a:xfrm>
          <a:prstGeom prst="line">
            <a:avLst/>
          </a:prstGeom>
          <a:ln w="38100">
            <a:gradFill>
              <a:gsLst>
                <a:gs pos="0">
                  <a:schemeClr val="accent2">
                    <a:lumMod val="50000"/>
                  </a:schemeClr>
                </a:gs>
                <a:gs pos="15000">
                  <a:schemeClr val="accent2">
                    <a:lumMod val="50000"/>
                  </a:schemeClr>
                </a:gs>
                <a:gs pos="16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11"/>
          <p:cNvCxnSpPr/>
          <p:nvPr userDrawn="1"/>
        </p:nvCxnSpPr>
        <p:spPr>
          <a:xfrm>
            <a:off x="0" y="6553994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8577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100000"/>
              </a:lnSpc>
              <a:defRPr sz="1800">
                <a:solidFill>
                  <a:schemeClr val="bg2">
                    <a:lumMod val="50000"/>
                  </a:schemeClr>
                </a:solidFill>
              </a:defRPr>
            </a:lvl3pPr>
            <a:lvl4pPr>
              <a:lnSpc>
                <a:spcPct val="100000"/>
              </a:lnSpc>
              <a:buFont typeface="Arial" pitchFamily="34" charset="0"/>
              <a:buChar char="–"/>
              <a:defRPr sz="1600">
                <a:solidFill>
                  <a:schemeClr val="accent3">
                    <a:lumMod val="75000"/>
                  </a:schemeClr>
                </a:solidFill>
              </a:defRPr>
            </a:lvl4pPr>
            <a:lvl5pPr>
              <a:lnSpc>
                <a:spcPct val="100000"/>
              </a:lnSpc>
              <a:buFont typeface="맑은 고딕" pitchFamily="50" charset="-127"/>
              <a:buChar char="∙"/>
              <a:defRPr sz="1600">
                <a:solidFill>
                  <a:schemeClr val="accent6">
                    <a:lumMod val="50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8380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6"/>
          <p:cNvCxnSpPr/>
          <p:nvPr userDrawn="1"/>
        </p:nvCxnSpPr>
        <p:spPr>
          <a:xfrm>
            <a:off x="0" y="5856288"/>
            <a:ext cx="7215188" cy="1587"/>
          </a:xfrm>
          <a:prstGeom prst="line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7"/>
          <p:cNvCxnSpPr/>
          <p:nvPr userDrawn="1"/>
        </p:nvCxnSpPr>
        <p:spPr>
          <a:xfrm>
            <a:off x="7215188" y="5856288"/>
            <a:ext cx="1071562" cy="1587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A3B66186-C345-40F3-B0E6-ED807A3E68A9}" type="datetimeFigureOut">
              <a:rPr lang="ko-KR" altLang="en-US"/>
              <a:pPr>
                <a:defRPr/>
              </a:pPr>
              <a:t>2015-03-09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ED3BFDCA-C708-4CB5-B499-82A723B533B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918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D0440-DE04-4EFC-9EDB-64F0C3179711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8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4B269-25C7-4ECB-A861-F2B1C1C0889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055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9" name="날짜 개체 틀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6DBFD-B376-4BE0-A089-6777551E6716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10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11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7EC578-D208-41DB-AC4F-421BA7F5EA0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376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6"/>
          <p:cNvCxnSpPr/>
          <p:nvPr userDrawn="1"/>
        </p:nvCxnSpPr>
        <p:spPr>
          <a:xfrm>
            <a:off x="0" y="1212850"/>
            <a:ext cx="6500813" cy="1588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7"/>
          <p:cNvCxnSpPr/>
          <p:nvPr userDrawn="1"/>
        </p:nvCxnSpPr>
        <p:spPr>
          <a:xfrm>
            <a:off x="6500813" y="1212850"/>
            <a:ext cx="285750" cy="1588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5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A07C0-847B-4FDF-8686-86A04F0BD0BF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6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A6173A-9E67-4F10-A90E-D0F56B8635A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25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CC0F10-796F-4B6C-B332-92E6A0F1927D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85E45-124B-41DA-95C5-DE6D4046DC8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11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DF7CDF-9DBC-491F-940F-B93966F8AD7A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2FD05-D9F9-469B-916C-348062B937C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2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488D-AA92-4D0B-BACE-8B22F117F6AD}" type="datetimeFigureOut">
              <a:rPr lang="ko-KR" altLang="en-US"/>
              <a:pPr>
                <a:defRPr/>
              </a:pPr>
              <a:t>2015-03-09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A7B2EA-9BDC-41EC-822E-3ED1EEF8E2C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06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99CAD28-8B58-4583-9FE9-A49F51CFB58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9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3257550" cy="365125"/>
          </a:xfrm>
          <a:prstGeom prst="rect">
            <a:avLst/>
          </a:prstGeom>
        </p:spPr>
        <p:txBody>
          <a:bodyPr anchor="ctr" anchorCtr="0"/>
          <a:lstStyle>
            <a:lvl1pPr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3600" kern="1200">
          <a:solidFill>
            <a:srgbClr val="404040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rgbClr val="404040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953735"/>
        </a:buClr>
        <a:buFont typeface="Arial" charset="0"/>
        <a:buChar char="•"/>
        <a:defRPr sz="2800" b="1"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§"/>
        <a:defRPr sz="24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4.wmv"/><Relationship Id="rId7" Type="http://schemas.openxmlformats.org/officeDocument/2006/relationships/image" Target="../media/image20.png"/><Relationship Id="rId2" Type="http://schemas.microsoft.com/office/2007/relationships/media" Target="file:///D:\clouds\dropbox\lectures\&#52980;&#54504;&#53552;&#44536;&#47000;&#54589;&#49828;\01_introduction_to_computer_graphics\japan_tsunami.avi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wm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22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microsoft.com/office/2007/relationships/media" Target="file:///D:\clouds\dropbox\lectures\&#52980;&#54504;&#53552;&#44536;&#47000;&#54589;&#49828;\01_introduction_to_computer_graphics\coarse_water.avi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&#52980;&#54504;&#53552;&#44536;&#47000;&#54589;&#49828;\01_introduction_to_computer_graphics\horse.wmv" TargetMode="External"/><Relationship Id="rId1" Type="http://schemas.microsoft.com/office/2007/relationships/media" Target="file:///D:\clouds\dropbox\lectures\&#52980;&#54504;&#53552;&#44536;&#47000;&#54589;&#49828;\01_introduction_to_computer_graphics\horse.wmv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jpeg"/><Relationship Id="rId3" Type="http://schemas.microsoft.com/office/2007/relationships/media" Target="file:///D:\clouds\dropbox\lectures\&#52980;&#54504;&#53552;&#44536;&#47000;&#54589;&#49828;\01_introduction_to_computer_graphics\mystique.wmv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microsoft.com/office/2007/relationships/media" Target="file:///D:\clouds\dropbox\lectures\&#52980;&#54504;&#53552;&#44536;&#47000;&#54589;&#49828;\01_introduction_to_computer_graphics\faces.avi" TargetMode="External"/><Relationship Id="rId16" Type="http://schemas.openxmlformats.org/officeDocument/2006/relationships/image" Target="../media/image38.png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7.png"/><Relationship Id="rId10" Type="http://schemas.openxmlformats.org/officeDocument/2006/relationships/image" Target="../media/image32.jpeg"/><Relationship Id="rId4" Type="http://schemas.openxmlformats.org/officeDocument/2006/relationships/video" Target="file:///D:\clouds\dropbox\lectures\&#52980;&#54504;&#53552;&#44536;&#47000;&#54589;&#49828;\01_introduction_to_computer_graphics\mystique.wmv" TargetMode="External"/><Relationship Id="rId9" Type="http://schemas.openxmlformats.org/officeDocument/2006/relationships/hyperlink" Target="morph.swf" TargetMode="External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&#52980;&#54504;&#53552;&#44536;&#47000;&#54589;&#49828;\01_introduction_to_computer_graphics\geri.m4v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&#52980;&#54504;&#53552;&#44536;&#47000;&#54589;&#49828;\01_introduction_to_computer_graphics\game_of_thrones.mp4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&#52980;&#54504;&#53552;&#44536;&#47000;&#54589;&#49828;\01_introduction_to_computer_graphics\airbender.wmv" TargetMode="External"/><Relationship Id="rId1" Type="http://schemas.microsoft.com/office/2007/relationships/media" Target="file:///D:\clouds\dropbox\lectures\&#52980;&#54504;&#53552;&#44536;&#47000;&#54589;&#49828;\01_introduction_to_computer_graphics\airbender.wmv" TargetMode="External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&#52980;&#54504;&#53552;&#44536;&#47000;&#54589;&#49828;\01_introduction_to_computer_graphics\inception.avi" TargetMode="External"/><Relationship Id="rId1" Type="http://schemas.openxmlformats.org/officeDocument/2006/relationships/video" Target="NULL" TargetMode="External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&#52980;&#54504;&#53552;&#44536;&#47000;&#54589;&#49828;\01_introduction_to_computer_graphics\tangled.wmv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file:///D:\clouds\dropbox\lectures\&#52980;&#54504;&#53552;&#44536;&#47000;&#54589;&#49828;\01_introduction_to_computer_graphics\frozen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&#52980;&#54504;&#53552;&#44536;&#47000;&#54589;&#49828;\01_introduction_to_computer_graphics\skyrim.avi" TargetMode="External"/><Relationship Id="rId1" Type="http://schemas.microsoft.com/office/2007/relationships/media" Target="file:///D:\clouds\dropbox\lectures\&#52980;&#54504;&#53552;&#44536;&#47000;&#54589;&#49828;\01_introduction_to_computer_graphics\skyrim.avi" TargetMode="Externa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2.png"/><Relationship Id="rId2" Type="http://schemas.openxmlformats.org/officeDocument/2006/relationships/video" Target="file:///D:\clouds\dropbox\lectures\&#52980;&#54504;&#53552;&#44536;&#47000;&#54589;&#49828;\01_introduction_to_computer_graphics\oculus_rift.mp4" TargetMode="External"/><Relationship Id="rId1" Type="http://schemas.microsoft.com/office/2007/relationships/media" Target="file:///D:\clouds\dropbox\lectures\&#52980;&#54504;&#53552;&#44536;&#47000;&#54589;&#49828;\01_introduction_to_computer_graphics\oculus_rift.mp4" TargetMode="External"/><Relationship Id="rId6" Type="http://schemas.openxmlformats.org/officeDocument/2006/relationships/image" Target="../media/image61.png"/><Relationship Id="rId5" Type="http://schemas.openxmlformats.org/officeDocument/2006/relationships/slideLayout" Target="../slideLayouts/slideLayout2.xml"/><Relationship Id="rId4" Type="http://schemas.microsoft.com/office/2007/relationships/media" Target="file:///D:\clouds\dropbox\lectures\&#52980;&#54504;&#53552;&#44536;&#47000;&#54589;&#49828;\01_introduction_to_computer_graphics\oculus_omni.m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clouds\dropbox\lectures\&#52980;&#54504;&#53552;&#44536;&#47000;&#54589;&#49828;\01_introduction_to_computer_graphics\poseidon_all.wmv" TargetMode="External"/><Relationship Id="rId1" Type="http://schemas.microsoft.com/office/2007/relationships/media" Target="file:///D:\clouds\dropbox\lectures\&#52980;&#54504;&#53552;&#44536;&#47000;&#54589;&#49828;\01_introduction_to_computer_graphics\poseidon_all.wmv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9.png"/><Relationship Id="rId3" Type="http://schemas.openxmlformats.org/officeDocument/2006/relationships/video" Target="NULL" TargetMode="External"/><Relationship Id="rId7" Type="http://schemas.microsoft.com/office/2007/relationships/media" Target="file:///D:\clouds\dropbox\lectures\&#52980;&#54504;&#53552;&#44536;&#47000;&#54589;&#49828;\01_introduction_to_computer_graphics\poseidon_all.wmv" TargetMode="External"/><Relationship Id="rId12" Type="http://schemas.openxmlformats.org/officeDocument/2006/relationships/image" Target="../media/image1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11.png"/><Relationship Id="rId5" Type="http://schemas.microsoft.com/office/2007/relationships/media" Target="../media/media3.wmv"/><Relationship Id="rId10" Type="http://schemas.openxmlformats.org/officeDocument/2006/relationships/image" Target="../media/image10.png"/><Relationship Id="rId4" Type="http://schemas.microsoft.com/office/2007/relationships/media" Target="../media/media2.wmv"/><Relationship Id="rId9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ctrTitle"/>
          </p:nvPr>
        </p:nvSpPr>
        <p:spPr>
          <a:xfrm>
            <a:off x="500063" y="2173288"/>
            <a:ext cx="7772400" cy="1470025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ko-KR" sz="4800" dirty="0" smtClean="0">
                <a:solidFill>
                  <a:srgbClr val="404040"/>
                </a:solidFill>
                <a:ea typeface="굴림" charset="-127"/>
              </a:rPr>
              <a:t>Introduction to </a:t>
            </a:r>
            <a:br>
              <a:rPr lang="en-US" altLang="ko-KR" sz="4800" dirty="0" smtClean="0">
                <a:solidFill>
                  <a:srgbClr val="404040"/>
                </a:solidFill>
                <a:ea typeface="굴림" charset="-127"/>
              </a:rPr>
            </a:br>
            <a:r>
              <a:rPr lang="en-US" altLang="ko-KR" sz="4800" dirty="0" smtClean="0">
                <a:solidFill>
                  <a:srgbClr val="404040"/>
                </a:solidFill>
                <a:ea typeface="굴림" charset="-127"/>
              </a:rPr>
              <a:t>Computer Graphics</a:t>
            </a:r>
            <a:endParaRPr lang="ko-KR" altLang="en-US" sz="4800" dirty="0" smtClean="0">
              <a:solidFill>
                <a:srgbClr val="404040"/>
              </a:solidFill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japan_tsunami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131470"/>
                </p14:media>
              </p:ext>
            </p:extLst>
          </p:nvPr>
        </p:nvPicPr>
        <p:blipFill rotWithShape="1">
          <a:blip r:embed="rId6"/>
          <a:srcRect l="916" r="1180"/>
          <a:stretch>
            <a:fillRect/>
          </a:stretch>
        </p:blipFill>
        <p:spPr>
          <a:xfrm>
            <a:off x="107505" y="1700809"/>
            <a:ext cx="4752527" cy="2808311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107581" y="4509120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&lt;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실제 일본 </a:t>
            </a:r>
            <a:r>
              <a:rPr lang="ko-KR" altLang="en-US" sz="1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쓰나미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, 2011&gt;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57618" y="3090446"/>
            <a:ext cx="1693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&lt;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영화 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‘</a:t>
            </a:r>
            <a:r>
              <a:rPr lang="ko-KR" altLang="en-US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해운대</a:t>
            </a:r>
            <a:r>
              <a:rPr lang="en-US" altLang="ko-K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’&gt;</a:t>
            </a:r>
            <a:endParaRPr lang="ko-KR" alt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73596" y="620688"/>
            <a:ext cx="755884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0" y="332656"/>
            <a:ext cx="86106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 hangingPunct="1">
              <a:spcBef>
                <a:spcPts val="2500"/>
              </a:spcBef>
            </a:pPr>
            <a:r>
              <a:rPr lang="en-US" sz="3200" dirty="0" smtClean="0">
                <a:solidFill>
                  <a:srgbClr val="FFFFFF"/>
                </a:solidFill>
              </a:rPr>
              <a:t>….… </a:t>
            </a:r>
            <a:r>
              <a:rPr lang="en-US" sz="4400" b="1" dirty="0" smtClean="0">
                <a:solidFill>
                  <a:srgbClr val="FF9900"/>
                </a:solidFill>
              </a:rPr>
              <a:t>Real World</a:t>
            </a:r>
            <a:r>
              <a:rPr lang="en-US" sz="40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>
                <a:solidFill>
                  <a:srgbClr val="FFFFFF"/>
                </a:solidFill>
              </a:rPr>
              <a:t/>
            </a:r>
            <a:br>
              <a:rPr lang="en-US" sz="3200" b="1" dirty="0">
                <a:solidFill>
                  <a:srgbClr val="FFFFFF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                               vs. </a:t>
            </a:r>
            <a:r>
              <a:rPr lang="en-US" sz="4000" b="1" dirty="0" smtClean="0">
                <a:solidFill>
                  <a:srgbClr val="FF33CC"/>
                </a:solidFill>
              </a:rPr>
              <a:t>Fake World</a:t>
            </a:r>
            <a:endParaRPr lang="en-US" sz="4000" b="1" dirty="0">
              <a:solidFill>
                <a:srgbClr val="FF33CC"/>
              </a:solidFill>
            </a:endParaRPr>
          </a:p>
        </p:txBody>
      </p:sp>
      <p:pic>
        <p:nvPicPr>
          <p:cNvPr id="4" name="Movie_haenudae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4427985" y="3429000"/>
            <a:ext cx="4622724" cy="3024336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119904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2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Visual Simulation of Water </a:t>
            </a:r>
            <a:endParaRPr lang="ko-KR" altLang="en-US" dirty="0"/>
          </a:p>
        </p:txBody>
      </p:sp>
      <p:sp>
        <p:nvSpPr>
          <p:cNvPr id="4" name="직사각형 8"/>
          <p:cNvSpPr/>
          <p:nvPr/>
        </p:nvSpPr>
        <p:spPr>
          <a:xfrm>
            <a:off x="2555776" y="1671191"/>
            <a:ext cx="39228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Real World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/>
              </a:rPr>
              <a:t>≈  Fake World</a:t>
            </a:r>
            <a:endParaRPr lang="en-US" altLang="ko-KR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5962104" y="2211350"/>
            <a:ext cx="302127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 smtClean="0">
                <a:latin typeface="+mn-lt"/>
              </a:rPr>
              <a:t>Stanford Univ., ACM SIGGRAPH 2010</a:t>
            </a:r>
          </a:p>
        </p:txBody>
      </p:sp>
      <p:pic>
        <p:nvPicPr>
          <p:cNvPr id="6" name="radish.wmv">
            <a:hlinkClick r:id="" action="ppaction://media"/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133350" y="2480943"/>
            <a:ext cx="4343400" cy="32575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7" name="직사각형 6"/>
          <p:cNvSpPr/>
          <p:nvPr/>
        </p:nvSpPr>
        <p:spPr>
          <a:xfrm>
            <a:off x="1447193" y="5737615"/>
            <a:ext cx="171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&lt;Real Water&gt;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825876" y="5737615"/>
            <a:ext cx="198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&lt;Virtual Water&gt;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3596" y="620688"/>
            <a:ext cx="755884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-27384"/>
            <a:ext cx="9146644" cy="1512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coarse_water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>
                  <p14:trim end="2591.6666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44008" y="2472960"/>
            <a:ext cx="4352873" cy="3264655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306498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Graphics Pipeline Overview</a:t>
            </a:r>
            <a:endParaRPr lang="ko-KR" altLang="en-US" dirty="0"/>
          </a:p>
        </p:txBody>
      </p:sp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0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Graphics Pipeline</a:t>
            </a:r>
            <a:endParaRPr lang="ko-KR" alt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785786" y="1857364"/>
            <a:ext cx="1803400" cy="1285884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3D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Geometric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Models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91012" y="3512834"/>
            <a:ext cx="1803400" cy="1285884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3D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Animation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Definition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528986" y="2981300"/>
            <a:ext cx="1803400" cy="662014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Rendering</a:t>
            </a: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424586" y="2636912"/>
            <a:ext cx="1933628" cy="1357322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Image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Storage &amp;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Display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3528986" y="4629140"/>
            <a:ext cx="1803400" cy="943000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 smtClean="0">
                <a:latin typeface="+mn-lt"/>
                <a:ea typeface="돋움" pitchFamily="50" charset="-127"/>
              </a:rPr>
              <a:t>Image </a:t>
            </a:r>
            <a:r>
              <a:rPr lang="en-US" altLang="ko-KR" sz="2400" b="1" dirty="0">
                <a:latin typeface="+mn-lt"/>
                <a:ea typeface="돋움" pitchFamily="50" charset="-127"/>
              </a:rPr>
              <a:t>&amp; 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 smtClean="0">
                <a:latin typeface="+mn-lt"/>
                <a:ea typeface="돋움" pitchFamily="50" charset="-127"/>
              </a:rPr>
              <a:t>Texture</a:t>
            </a:r>
            <a:endParaRPr lang="en-US" altLang="ko-KR" sz="2400" b="1" dirty="0">
              <a:latin typeface="+mn-lt"/>
              <a:ea typeface="돋움" pitchFamily="50" charset="-127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2678086" y="2525702"/>
            <a:ext cx="762000" cy="6096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 flipV="1">
            <a:off x="2678086" y="3516302"/>
            <a:ext cx="7620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5430418" y="3328884"/>
            <a:ext cx="9144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4419330" y="3774776"/>
            <a:ext cx="0" cy="7620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Geometric Modeling</a:t>
            </a:r>
            <a:endParaRPr lang="ko-KR" alt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670300" y="2857496"/>
            <a:ext cx="1803400" cy="1295409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3D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Geometric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Models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489700" y="3179763"/>
            <a:ext cx="1803400" cy="650875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Rendering</a:t>
            </a:r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5562600" y="3503613"/>
            <a:ext cx="838200" cy="1587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1785918" y="1813802"/>
            <a:ext cx="1659108" cy="4007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3D Scanning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428596" y="2698447"/>
            <a:ext cx="1757330" cy="7085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3D Modeling Tool</a:t>
            </a:r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847882" y="4022725"/>
            <a:ext cx="1295226" cy="7085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Modeling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Libraries</a:t>
            </a:r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 flipV="1">
            <a:off x="2286000" y="3810000"/>
            <a:ext cx="121920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>
            <a:off x="2286000" y="3200400"/>
            <a:ext cx="1143000" cy="152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14" name="Line 15"/>
          <p:cNvSpPr>
            <a:spLocks noChangeShapeType="1"/>
          </p:cNvSpPr>
          <p:nvPr/>
        </p:nvSpPr>
        <p:spPr bwMode="auto">
          <a:xfrm>
            <a:off x="2743200" y="2286000"/>
            <a:ext cx="7620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Geometric Modeling Techniques</a:t>
            </a:r>
            <a:endParaRPr lang="ko-KR" altLang="en-US" dirty="0"/>
          </a:p>
        </p:txBody>
      </p:sp>
      <p:pic>
        <p:nvPicPr>
          <p:cNvPr id="5" name="Picture 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3714752"/>
            <a:ext cx="2396251" cy="2545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3386513" y="3716338"/>
            <a:ext cx="5043139" cy="25441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13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285860"/>
            <a:ext cx="3293239" cy="212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2066" y="1285861"/>
            <a:ext cx="2393717" cy="21214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727" name="TextBox 8"/>
          <p:cNvSpPr txBox="1">
            <a:spLocks noChangeArrowheads="1"/>
          </p:cNvSpPr>
          <p:nvPr/>
        </p:nvSpPr>
        <p:spPr bwMode="auto">
          <a:xfrm>
            <a:off x="2076450" y="3395663"/>
            <a:ext cx="14160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[Curved Surface]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728" name="TextBox 9"/>
          <p:cNvSpPr txBox="1">
            <a:spLocks noChangeArrowheads="1"/>
          </p:cNvSpPr>
          <p:nvPr/>
        </p:nvSpPr>
        <p:spPr bwMode="auto">
          <a:xfrm>
            <a:off x="5070475" y="3389313"/>
            <a:ext cx="24018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[Constructive Solid Geometry]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729" name="TextBox 10"/>
          <p:cNvSpPr txBox="1">
            <a:spLocks noChangeArrowheads="1"/>
          </p:cNvSpPr>
          <p:nvPr/>
        </p:nvSpPr>
        <p:spPr bwMode="auto">
          <a:xfrm>
            <a:off x="927100" y="6234113"/>
            <a:ext cx="181610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[Scanned Point Cloud]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730" name="TextBox 11"/>
          <p:cNvSpPr txBox="1">
            <a:spLocks noChangeArrowheads="1"/>
          </p:cNvSpPr>
          <p:nvPr/>
        </p:nvSpPr>
        <p:spPr bwMode="auto">
          <a:xfrm>
            <a:off x="5037138" y="6237288"/>
            <a:ext cx="17335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[Subdivision Surface]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50170"/>
            <a:ext cx="8928992" cy="4819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350170"/>
            <a:ext cx="8928992" cy="48190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Practical Modeling </a:t>
            </a:r>
            <a:r>
              <a:rPr lang="en-US" altLang="ko-KR" dirty="0" smtClean="0"/>
              <a:t>Example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98334" y="6175523"/>
            <a:ext cx="3155950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 b="1" dirty="0">
                <a:latin typeface="+mn-ea"/>
                <a:ea typeface="+mn-ea"/>
                <a:cs typeface="Tahoma" pitchFamily="34" charset="0"/>
              </a:rPr>
              <a:t>[Final Fantasy : The Spirits Within, 2001]</a:t>
            </a:r>
            <a:endParaRPr lang="ko-KR" altLang="en-US" sz="1200" b="1" dirty="0">
              <a:latin typeface="+mn-ea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3D Animation</a:t>
            </a:r>
            <a:endParaRPr lang="ko-KR" alt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57600" y="3071810"/>
            <a:ext cx="1803400" cy="884244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3D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Animation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489700" y="3179763"/>
            <a:ext cx="1803400" cy="650875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Rendering</a:t>
            </a:r>
          </a:p>
        </p:txBody>
      </p:sp>
      <p:sp>
        <p:nvSpPr>
          <p:cNvPr id="33801" name="Line 6"/>
          <p:cNvSpPr>
            <a:spLocks noChangeShapeType="1"/>
          </p:cNvSpPr>
          <p:nvPr/>
        </p:nvSpPr>
        <p:spPr bwMode="auto">
          <a:xfrm>
            <a:off x="5562600" y="3503613"/>
            <a:ext cx="838200" cy="1587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1486948" y="1812925"/>
            <a:ext cx="1917192" cy="4007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Motion Design</a:t>
            </a: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214282" y="2786058"/>
            <a:ext cx="2071702" cy="7085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Physically Based Simulation</a:t>
            </a:r>
            <a:endParaRPr lang="ko-KR" altLang="en-US" sz="2000" dirty="0">
              <a:latin typeface="+mn-lt"/>
              <a:ea typeface="돋움" pitchFamily="50" charset="-127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857224" y="4385570"/>
            <a:ext cx="2071702" cy="4007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Motion Capture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083504" y="5077926"/>
            <a:ext cx="1647374" cy="7085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Dynamic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Deformation</a:t>
            </a:r>
          </a:p>
        </p:txBody>
      </p:sp>
      <p:sp>
        <p:nvSpPr>
          <p:cNvPr id="33814" name="Line 11"/>
          <p:cNvSpPr>
            <a:spLocks noChangeShapeType="1"/>
          </p:cNvSpPr>
          <p:nvPr/>
        </p:nvSpPr>
        <p:spPr bwMode="auto">
          <a:xfrm flipV="1">
            <a:off x="2971800" y="4191000"/>
            <a:ext cx="990600" cy="8382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5" name="Line 12"/>
          <p:cNvSpPr>
            <a:spLocks noChangeShapeType="1"/>
          </p:cNvSpPr>
          <p:nvPr/>
        </p:nvSpPr>
        <p:spPr bwMode="auto">
          <a:xfrm flipV="1">
            <a:off x="2286000" y="3810000"/>
            <a:ext cx="1219200" cy="533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6" name="Line 13"/>
          <p:cNvSpPr>
            <a:spLocks noChangeShapeType="1"/>
          </p:cNvSpPr>
          <p:nvPr/>
        </p:nvSpPr>
        <p:spPr bwMode="auto">
          <a:xfrm>
            <a:off x="2286000" y="3200400"/>
            <a:ext cx="1143000" cy="1524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817" name="Line 14"/>
          <p:cNvSpPr>
            <a:spLocks noChangeShapeType="1"/>
          </p:cNvSpPr>
          <p:nvPr/>
        </p:nvSpPr>
        <p:spPr bwMode="auto">
          <a:xfrm>
            <a:off x="2743200" y="2286000"/>
            <a:ext cx="7620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3D Animation Example</a:t>
            </a:r>
            <a:endParaRPr lang="ko-KR" altLang="en-US" dirty="0"/>
          </a:p>
        </p:txBody>
      </p:sp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2632075" y="5988050"/>
            <a:ext cx="3868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[Embedded Deformation for Shape Manipulation] (Robert W. Summer et al., SIGGRAPH 2007)</a:t>
            </a:r>
            <a:endParaRPr kumimoji="0"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hors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94611" y="1380300"/>
            <a:ext cx="6143666" cy="46077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ea typeface="굴림" charset="-127"/>
              </a:rPr>
              <a:t>Imaging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292725" y="1412875"/>
            <a:ext cx="3671888" cy="1800575"/>
            <a:chOff x="5292725" y="1412875"/>
            <a:chExt cx="3671888" cy="1800575"/>
          </a:xfrm>
        </p:grpSpPr>
        <p:pic>
          <p:nvPicPr>
            <p:cNvPr id="6" name="Picture 5" descr="detedge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164288" y="1412875"/>
              <a:ext cx="1800325" cy="18005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Picture 6" descr="test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92725" y="1412875"/>
              <a:ext cx="1796801" cy="17970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36868" name="그룹 23"/>
          <p:cNvGrpSpPr>
            <a:grpSpLocks/>
          </p:cNvGrpSpPr>
          <p:nvPr/>
        </p:nvGrpSpPr>
        <p:grpSpPr bwMode="auto">
          <a:xfrm>
            <a:off x="261938" y="3716338"/>
            <a:ext cx="7694612" cy="1743075"/>
            <a:chOff x="931959" y="4408444"/>
            <a:chExt cx="7695073" cy="1743135"/>
          </a:xfrm>
        </p:grpSpPr>
        <p:pic>
          <p:nvPicPr>
            <p:cNvPr id="36877" name="Picture 7" descr="bbmorph0">
              <a:hlinkClick r:id="rId9" action="ppaction://hlinkfile"/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100" y="4415083"/>
              <a:ext cx="1736497" cy="1736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8" name="Picture 8" descr="bbmorph2"/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024" y="4415083"/>
              <a:ext cx="1736496" cy="1736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9" name="Picture 9" descr="bbmorph4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7612" y="4415083"/>
              <a:ext cx="1736496" cy="1736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80" name="Picture 10" descr="bbmorph6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0535" y="4415083"/>
              <a:ext cx="1736497" cy="1736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왼쪽/오른쪽 화살표 16"/>
            <p:cNvSpPr/>
            <p:nvPr/>
          </p:nvSpPr>
          <p:spPr>
            <a:xfrm>
              <a:off x="931959" y="4408444"/>
              <a:ext cx="7628400" cy="1735200"/>
            </a:xfrm>
            <a:prstGeom prst="leftRightArrow">
              <a:avLst/>
            </a:prstGeom>
            <a:solidFill>
              <a:srgbClr val="4F81BD">
                <a:alpha val="23137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</p:grpSp>
      <p:sp>
        <p:nvSpPr>
          <p:cNvPr id="36869" name="TextBox 17"/>
          <p:cNvSpPr txBox="1">
            <a:spLocks noChangeArrowheads="1"/>
          </p:cNvSpPr>
          <p:nvPr/>
        </p:nvSpPr>
        <p:spPr bwMode="auto">
          <a:xfrm>
            <a:off x="1779588" y="3281363"/>
            <a:ext cx="1708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[Image Modification]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870" name="TextBox 20"/>
          <p:cNvSpPr txBox="1">
            <a:spLocks noChangeArrowheads="1"/>
          </p:cNvSpPr>
          <p:nvPr/>
        </p:nvSpPr>
        <p:spPr bwMode="auto">
          <a:xfrm>
            <a:off x="6280150" y="3281363"/>
            <a:ext cx="1708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[Image Filtering]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871" name="TextBox 21"/>
          <p:cNvSpPr txBox="1">
            <a:spLocks noChangeArrowheads="1"/>
          </p:cNvSpPr>
          <p:nvPr/>
        </p:nvSpPr>
        <p:spPr bwMode="auto">
          <a:xfrm>
            <a:off x="3319463" y="5468938"/>
            <a:ext cx="17081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[Morphing]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872" name="그룹 2"/>
          <p:cNvGrpSpPr>
            <a:grpSpLocks/>
          </p:cNvGrpSpPr>
          <p:nvPr/>
        </p:nvGrpSpPr>
        <p:grpSpPr bwMode="auto">
          <a:xfrm>
            <a:off x="179388" y="1412875"/>
            <a:ext cx="4897437" cy="1797050"/>
            <a:chOff x="251520" y="2060575"/>
            <a:chExt cx="4896544" cy="1797050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251520" y="2060575"/>
              <a:ext cx="2396069" cy="17970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0" name="Picture 4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2751995" y="2060575"/>
              <a:ext cx="2396069" cy="17970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5" name="face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6158" end="3832.6734"/>
                </p14:media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580112" y="5572125"/>
            <a:ext cx="1174751" cy="881063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pic>
        <p:nvPicPr>
          <p:cNvPr id="8" name="mystiqu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6907944" y="5572125"/>
            <a:ext cx="2135911" cy="881063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2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altLang="ko-KR" dirty="0" smtClean="0"/>
              <a:t>Improved reality in computer graphics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 smtClean="0"/>
          </a:p>
          <a:p>
            <a:pPr eaLnBrk="1" fontAlgn="auto" hangingPunct="1"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altLang="ko-KR" dirty="0" smtClean="0"/>
              <a:t>Graphics pipeline overview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 smtClean="0"/>
          </a:p>
          <a:p>
            <a:pPr eaLnBrk="1" fontAlgn="auto" hangingPunct="1">
              <a:spcAft>
                <a:spcPts val="0"/>
              </a:spcAft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US" altLang="ko-KR" dirty="0" smtClean="0"/>
              <a:t>Application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ea typeface="굴림" charset="-127"/>
              </a:rPr>
              <a:t>Texturing</a:t>
            </a:r>
            <a:endParaRPr lang="ko-KR" altLang="en-US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555999" y="3071810"/>
            <a:ext cx="1944695" cy="898532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Texture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Information</a:t>
            </a: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6461125" y="3195638"/>
            <a:ext cx="1803400" cy="650875"/>
          </a:xfrm>
          <a:prstGeom prst="rect">
            <a:avLst/>
          </a:prstGeom>
          <a:solidFill>
            <a:schemeClr val="bg2">
              <a:lumMod val="75000"/>
            </a:schemeClr>
          </a:solidFill>
          <a:ln w="25400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 anchor="ctr"/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400" b="1" dirty="0">
                <a:latin typeface="+mn-lt"/>
                <a:ea typeface="돋움" pitchFamily="50" charset="-127"/>
              </a:rPr>
              <a:t>Rendering</a:t>
            </a:r>
          </a:p>
        </p:txBody>
      </p:sp>
      <p:sp>
        <p:nvSpPr>
          <p:cNvPr id="37897" name="Line 7"/>
          <p:cNvSpPr>
            <a:spLocks noChangeShapeType="1"/>
          </p:cNvSpPr>
          <p:nvPr/>
        </p:nvSpPr>
        <p:spPr bwMode="auto">
          <a:xfrm>
            <a:off x="5534025" y="3519488"/>
            <a:ext cx="838200" cy="1587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1267238" y="1813802"/>
            <a:ext cx="2090316" cy="4007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Scanned Images</a:t>
            </a:r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463518" y="4714884"/>
            <a:ext cx="1965474" cy="40075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Painted Images</a:t>
            </a:r>
          </a:p>
        </p:txBody>
      </p:sp>
      <p:sp>
        <p:nvSpPr>
          <p:cNvPr id="37904" name="Line 10"/>
          <p:cNvSpPr>
            <a:spLocks noChangeShapeType="1"/>
          </p:cNvSpPr>
          <p:nvPr/>
        </p:nvSpPr>
        <p:spPr bwMode="auto">
          <a:xfrm flipV="1">
            <a:off x="2486025" y="3978275"/>
            <a:ext cx="9906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05" name="Line 11"/>
          <p:cNvSpPr>
            <a:spLocks noChangeShapeType="1"/>
          </p:cNvSpPr>
          <p:nvPr/>
        </p:nvSpPr>
        <p:spPr bwMode="auto">
          <a:xfrm>
            <a:off x="2257425" y="3521075"/>
            <a:ext cx="1219200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stealth" w="med" len="lg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906" name="Line 12"/>
          <p:cNvSpPr>
            <a:spLocks noChangeShapeType="1"/>
          </p:cNvSpPr>
          <p:nvPr/>
        </p:nvSpPr>
        <p:spPr bwMode="auto">
          <a:xfrm>
            <a:off x="2486025" y="2301875"/>
            <a:ext cx="990600" cy="68580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857224" y="3111500"/>
            <a:ext cx="1338288" cy="70852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lIns="92075" tIns="46038" rIns="92075" bIns="46038">
            <a:spAutoFit/>
          </a:bodyPr>
          <a:lstStyle/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Captured</a:t>
            </a:r>
          </a:p>
          <a:p>
            <a:pPr algn="ctr" eaLnBrk="0" fontAlgn="auto" hangingPunct="0">
              <a:spcAft>
                <a:spcPts val="0"/>
              </a:spcAft>
              <a:defRPr/>
            </a:pPr>
            <a:r>
              <a:rPr lang="en-US" altLang="ko-KR" sz="2000" dirty="0">
                <a:latin typeface="+mn-lt"/>
                <a:ea typeface="돋움" pitchFamily="50" charset="-127"/>
              </a:rPr>
              <a:t>Images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Texturing Examples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85860"/>
            <a:ext cx="2071702" cy="1562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2928934"/>
            <a:ext cx="2071702" cy="157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282" y="4572008"/>
            <a:ext cx="2071702" cy="155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98" name="Picture 6" descr="Final_Fantasy_The_Spirits_withi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00297" y="1285860"/>
            <a:ext cx="6443177" cy="483238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919" name="TextBox 7"/>
          <p:cNvSpPr txBox="1">
            <a:spLocks noChangeArrowheads="1"/>
          </p:cNvSpPr>
          <p:nvPr/>
        </p:nvSpPr>
        <p:spPr bwMode="auto">
          <a:xfrm>
            <a:off x="4152900" y="6122988"/>
            <a:ext cx="31337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[Final Fantasy : The Spirits within, 2001]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00298" y="1285861"/>
            <a:ext cx="3071834" cy="2443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>
                <a:ea typeface="굴림" charset="-127"/>
              </a:rPr>
              <a:t>Rendering</a:t>
            </a:r>
            <a:endParaRPr lang="ko-KR" altLang="en-US" dirty="0"/>
          </a:p>
        </p:txBody>
      </p:sp>
      <p:sp>
        <p:nvSpPr>
          <p:cNvPr id="4096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 eaLnBrk="1" hangingPunct="1"/>
            <a:r>
              <a:rPr lang="en-US" altLang="ko-KR" dirty="0" smtClean="0">
                <a:solidFill>
                  <a:srgbClr val="404040"/>
                </a:solidFill>
              </a:rPr>
              <a:t>Simulating lights &amp; surface reflection</a:t>
            </a:r>
            <a:endParaRPr lang="ko-KR" altLang="en-US" dirty="0" smtClean="0">
              <a:solidFill>
                <a:srgbClr val="404040"/>
              </a:solidFill>
            </a:endParaRPr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9285" y="1915083"/>
            <a:ext cx="7541147" cy="443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Application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0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The Trigger to the Era of 3D Animations</a:t>
            </a:r>
            <a:endParaRPr lang="ko-KR" altLang="en-US" dirty="0"/>
          </a:p>
        </p:txBody>
      </p: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3770312" y="6175523"/>
            <a:ext cx="160813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[Geri’s game, 1997]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ger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9248" y="1249363"/>
            <a:ext cx="8210266" cy="492616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3258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Computer Aided Design(CAD)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/>
              <a:t>For engineering and architectural system</a:t>
            </a:r>
          </a:p>
          <a:p>
            <a:pPr lvl="1">
              <a:defRPr/>
            </a:pPr>
            <a:r>
              <a:rPr lang="en-US" altLang="ko-KR" dirty="0" smtClean="0"/>
              <a:t>Design of building, automobile, aircraft, etc.</a:t>
            </a:r>
            <a:endParaRPr lang="ko-KR" altLang="en-US" dirty="0"/>
          </a:p>
        </p:txBody>
      </p:sp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015" y="2720326"/>
            <a:ext cx="2278435" cy="2867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60910" y="2719953"/>
            <a:ext cx="2922028" cy="2867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9159" name="TextBox 4"/>
          <p:cNvSpPr txBox="1">
            <a:spLocks noChangeArrowheads="1"/>
          </p:cNvSpPr>
          <p:nvPr/>
        </p:nvSpPr>
        <p:spPr bwMode="auto">
          <a:xfrm>
            <a:off x="344488" y="5600700"/>
            <a:ext cx="189071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>
                <a:latin typeface="맑은 고딕" pitchFamily="50" charset="-127"/>
                <a:ea typeface="맑은 고딕" pitchFamily="50" charset="-127"/>
              </a:rPr>
              <a:t>[Architectural Design]</a:t>
            </a:r>
          </a:p>
        </p:txBody>
      </p:sp>
      <p:sp>
        <p:nvSpPr>
          <p:cNvPr id="49160" name="TextBox 4"/>
          <p:cNvSpPr txBox="1">
            <a:spLocks noChangeArrowheads="1"/>
          </p:cNvSpPr>
          <p:nvPr/>
        </p:nvSpPr>
        <p:spPr bwMode="auto">
          <a:xfrm>
            <a:off x="2928938" y="5600700"/>
            <a:ext cx="2178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>
                <a:latin typeface="맑은 고딕" pitchFamily="50" charset="-127"/>
                <a:ea typeface="맑은 고딕" pitchFamily="50" charset="-127"/>
              </a:rPr>
              <a:t>[Computer Aided Sculpture]</a:t>
            </a:r>
          </a:p>
        </p:txBody>
      </p:sp>
      <p:sp>
        <p:nvSpPr>
          <p:cNvPr id="49161" name="TextBox 4"/>
          <p:cNvSpPr txBox="1">
            <a:spLocks noChangeArrowheads="1"/>
          </p:cNvSpPr>
          <p:nvPr/>
        </p:nvSpPr>
        <p:spPr bwMode="auto">
          <a:xfrm>
            <a:off x="6156237" y="5600700"/>
            <a:ext cx="23041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[Mechanical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Parts Design]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 descr="File:Cad crank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20326"/>
            <a:ext cx="3312430" cy="2880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Scientific Visualization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857750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ea typeface="굴림" pitchFamily="50" charset="-127"/>
              </a:rPr>
              <a:t>For scientific, engineering, and medical data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730" y="1988840"/>
            <a:ext cx="2341761" cy="35283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7043178" y="5517232"/>
            <a:ext cx="15668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Medical Image]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 descr="File:Molecular render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2880320" cy="28803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upload.wikimedia.org/wikipedia/commons/2/23/Climate_visualizati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142" y="3212976"/>
            <a:ext cx="3873098" cy="3114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3779912" y="6327848"/>
            <a:ext cx="2031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[Climate Visualization]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531885" y="4870007"/>
            <a:ext cx="20315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[Molecular]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CF and Special Effects</a:t>
            </a:r>
            <a:endParaRPr lang="ko-KR" altLang="en-US" dirty="0"/>
          </a:p>
        </p:txBody>
      </p:sp>
      <p:pic>
        <p:nvPicPr>
          <p:cNvPr id="7" name="6_CF.wmv">
            <a:hlinkClick r:id="" action="ppaction://media"/>
          </p:cNvPr>
          <p:cNvPicPr>
            <a:picLocks noGrp="1" noChangeAspect="1"/>
          </p:cNvPicPr>
          <p:nvPr>
            <p:ph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 cstate="print"/>
          <a:srcRect t="12624" b="12703"/>
          <a:stretch/>
        </p:blipFill>
        <p:spPr>
          <a:xfrm>
            <a:off x="107503" y="1212377"/>
            <a:ext cx="8928992" cy="5000622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2696723" y="6237312"/>
            <a:ext cx="37468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[</a:t>
            </a:r>
            <a:r>
              <a:rPr lang="en-US" altLang="ko-KR" sz="1200" b="1" dirty="0" err="1">
                <a:latin typeface="맑은 고딕" pitchFamily="50" charset="-127"/>
                <a:ea typeface="맑은 고딕" pitchFamily="50" charset="-127"/>
              </a:rPr>
              <a:t>Mattoni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Spring Water: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Water Dress,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2008]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577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566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TV Drama</a:t>
            </a:r>
            <a:endParaRPr lang="ko-KR" altLang="en-US" dirty="0"/>
          </a:p>
        </p:txBody>
      </p:sp>
      <p:sp>
        <p:nvSpPr>
          <p:cNvPr id="21508" name="TextBox 4"/>
          <p:cNvSpPr txBox="1">
            <a:spLocks noChangeArrowheads="1"/>
          </p:cNvSpPr>
          <p:nvPr/>
        </p:nvSpPr>
        <p:spPr bwMode="auto">
          <a:xfrm>
            <a:off x="3545718" y="6212999"/>
            <a:ext cx="20135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[Game of Thrones, 2014]</a:t>
            </a:r>
            <a:endParaRPr kumimoji="0"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game_of_throne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597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3" y="1212377"/>
            <a:ext cx="8889995" cy="5000622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14126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Fluid Simulation in Movie</a:t>
            </a:r>
            <a:endParaRPr lang="ko-KR" altLang="en-US" dirty="0"/>
          </a:p>
        </p:txBody>
      </p:sp>
      <p:sp>
        <p:nvSpPr>
          <p:cNvPr id="22532" name="TextBox 6"/>
          <p:cNvSpPr txBox="1">
            <a:spLocks noChangeArrowheads="1"/>
          </p:cNvSpPr>
          <p:nvPr/>
        </p:nvSpPr>
        <p:spPr bwMode="auto">
          <a:xfrm>
            <a:off x="3509963" y="5673055"/>
            <a:ext cx="21288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>
                <a:latin typeface="맑은 고딕" pitchFamily="50" charset="-127"/>
                <a:ea typeface="맑은 고딕" pitchFamily="50" charset="-127"/>
              </a:rPr>
              <a:t>[The Last Airbender, 2010]</a:t>
            </a:r>
            <a:endParaRPr kumimoji="0" lang="ko-KR" altLang="en-US" sz="1200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airbend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60" y="1947990"/>
            <a:ext cx="8928992" cy="3725064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6766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20000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Improved </a:t>
            </a:r>
            <a:r>
              <a:rPr lang="en-US" altLang="ko-KR" dirty="0" smtClean="0"/>
              <a:t>Reality in</a:t>
            </a:r>
            <a:br>
              <a:rPr lang="en-US" altLang="ko-KR" dirty="0" smtClean="0"/>
            </a:br>
            <a:r>
              <a:rPr lang="en-US" altLang="ko-KR" dirty="0" smtClean="0"/>
              <a:t>Computer Graphics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sz="3100" dirty="0" smtClean="0"/>
              <a:t>Explosion &amp; Fracture Simulation in Movie</a:t>
            </a:r>
            <a:endParaRPr lang="ko-KR" altLang="en-US" dirty="0"/>
          </a:p>
        </p:txBody>
      </p:sp>
      <p:sp>
        <p:nvSpPr>
          <p:cNvPr id="23556" name="TextBox 6"/>
          <p:cNvSpPr txBox="1">
            <a:spLocks noChangeArrowheads="1"/>
          </p:cNvSpPr>
          <p:nvPr/>
        </p:nvSpPr>
        <p:spPr bwMode="auto">
          <a:xfrm>
            <a:off x="3857625" y="5671467"/>
            <a:ext cx="143351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 dirty="0">
                <a:latin typeface="맑은 고딕" pitchFamily="50" charset="-127"/>
                <a:ea typeface="맑은 고딕" pitchFamily="50" charset="-127"/>
              </a:rPr>
              <a:t>[Inception, 2010]</a:t>
            </a:r>
            <a:endParaRPr kumimoji="0"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inception.av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1353.32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04" y="1942098"/>
            <a:ext cx="8928992" cy="3725064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75142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20000">
                <p:cTn id="7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Hair Simulation in Movie</a:t>
            </a:r>
            <a:endParaRPr lang="ko-KR" altLang="en-US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3909315" y="6176337"/>
            <a:ext cx="13179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[Tangled, 2011]</a:t>
            </a:r>
            <a:endParaRPr kumimoji="0"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tangled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end="8742.11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303585"/>
            <a:ext cx="8640960" cy="486054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29012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Ice &amp; Snow Simulation in Movie</a:t>
            </a:r>
            <a:endParaRPr lang="ko-KR" altLang="en-US" dirty="0"/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3951345" y="4915425"/>
            <a:ext cx="123386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kumimoji="0" lang="en-US" altLang="ko-KR" sz="1200" b="1" dirty="0" smtClean="0">
                <a:latin typeface="맑은 고딕" pitchFamily="50" charset="-127"/>
                <a:ea typeface="맑은 고딕" pitchFamily="50" charset="-127"/>
              </a:rPr>
              <a:t>[Frozen, 2013]</a:t>
            </a:r>
            <a:endParaRPr kumimoji="0"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froze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9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797" y="1316525"/>
            <a:ext cx="8640960" cy="359890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374647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Game</a:t>
            </a:r>
            <a:endParaRPr lang="ko-KR" altLang="en-US" dirty="0"/>
          </a:p>
        </p:txBody>
      </p:sp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3346658" y="5528265"/>
            <a:ext cx="245068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[Elder Scrolls V: 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Skyrim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2011]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sky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/>
          <a:srcRect t="12201" b="12201"/>
          <a:stretch/>
        </p:blipFill>
        <p:spPr>
          <a:xfrm>
            <a:off x="107503" y="1731263"/>
            <a:ext cx="8928992" cy="3797002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898548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463" y="203200"/>
            <a:ext cx="8229600" cy="7969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Innovative UI</a:t>
            </a:r>
            <a:endParaRPr lang="ko-KR" altLang="en-US" dirty="0"/>
          </a:p>
        </p:txBody>
      </p:sp>
      <p:pic>
        <p:nvPicPr>
          <p:cNvPr id="6" name="Picture 2" descr="http://www.appsplit.com/blog/wp-content/uploads/2012/05/Samsung-Visa-alliance-makes-Galaxy-S-III-with-payWave-the-official-Olympics-phone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149" y="1292008"/>
            <a:ext cx="6645700" cy="40717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2698586" y="5371708"/>
            <a:ext cx="37468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[Ripple Effect]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92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Application:</a:t>
            </a:r>
            <a:br>
              <a:rPr lang="en-US" altLang="ko-KR" dirty="0" smtClean="0"/>
            </a:br>
            <a:r>
              <a:rPr lang="en-US" altLang="ko-KR" dirty="0" smtClean="0"/>
              <a:t>Augmented Reality</a:t>
            </a:r>
            <a:endParaRPr lang="ko-KR" alt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07504" y="3880546"/>
            <a:ext cx="129855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[Oculus Rift]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40571" y="6222351"/>
            <a:ext cx="37468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[Oculus Rift + Omni]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oculus_rif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504" y="1268760"/>
            <a:ext cx="4572000" cy="25717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pic>
        <p:nvPicPr>
          <p:cNvPr id="7" name="oculus_omn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4">
                  <p14:trim st="35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27984" y="3650601"/>
            <a:ext cx="4572000" cy="25717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348381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2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0" y="385640"/>
            <a:ext cx="9144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 hangingPunct="1">
              <a:spcBef>
                <a:spcPts val="2500"/>
              </a:spcBef>
            </a:pPr>
            <a:r>
              <a:rPr lang="en-US" sz="3200" dirty="0">
                <a:solidFill>
                  <a:schemeClr val="tx1"/>
                </a:solidFill>
              </a:rPr>
              <a:t>…</a:t>
            </a:r>
            <a:r>
              <a:rPr lang="en-US" sz="3200" dirty="0" smtClean="0">
                <a:solidFill>
                  <a:schemeClr val="tx1"/>
                </a:solidFill>
              </a:rPr>
              <a:t>invite Poseidon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smtClean="0">
                <a:solidFill>
                  <a:srgbClr val="FF9900"/>
                </a:solidFill>
              </a:rPr>
              <a:t>1972</a:t>
            </a:r>
            <a:r>
              <a:rPr lang="en-US" sz="40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>
                <a:solidFill>
                  <a:srgbClr val="FFFFFF"/>
                </a:solidFill>
              </a:rPr>
              <a:t/>
            </a:r>
            <a:br>
              <a:rPr lang="en-US" sz="3200" b="1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              </a:t>
            </a:r>
            <a:r>
              <a:rPr lang="en-US" sz="3200" dirty="0" smtClean="0">
                <a:solidFill>
                  <a:schemeClr val="tx1"/>
                </a:solidFill>
              </a:rPr>
              <a:t>        and Poseidon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rgbClr val="FF33CC"/>
                </a:solidFill>
              </a:rPr>
              <a:t>remake 2006</a:t>
            </a:r>
            <a:endParaRPr lang="en-US" sz="4000" b="1" dirty="0">
              <a:solidFill>
                <a:srgbClr val="FF33CC"/>
              </a:solidFill>
            </a:endParaRPr>
          </a:p>
        </p:txBody>
      </p:sp>
      <p:pic>
        <p:nvPicPr>
          <p:cNvPr id="12290" name="Picture 2" descr="http://img.movist.com/?img=/x00/03/34/62_p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114" y="1744358"/>
            <a:ext cx="3339698" cy="47948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9698" name="Picture 2" descr="http://ia.media-imdb.com/images/M/MV5BMTczNDU2MzIzNl5BMl5BanBnXkFtZTYwNjg0MDY5._V1_SY317_CR4,0,214,317_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46" y="1741636"/>
            <a:ext cx="3237077" cy="47951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jimusnr.com/PoseidonPic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4" y="922188"/>
            <a:ext cx="9135026" cy="593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385640"/>
            <a:ext cx="9144000" cy="1387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 hangingPunct="1">
              <a:spcBef>
                <a:spcPts val="2500"/>
              </a:spcBef>
            </a:pPr>
            <a:r>
              <a:rPr lang="en-US" sz="3200" dirty="0">
                <a:solidFill>
                  <a:schemeClr val="tx1"/>
                </a:solidFill>
              </a:rPr>
              <a:t>…</a:t>
            </a:r>
            <a:r>
              <a:rPr lang="en-US" sz="3200" dirty="0" smtClean="0">
                <a:solidFill>
                  <a:schemeClr val="tx1"/>
                </a:solidFill>
              </a:rPr>
              <a:t>invite Poseidon</a:t>
            </a:r>
            <a:r>
              <a:rPr lang="en-US" sz="4400" b="1" dirty="0" smtClean="0">
                <a:solidFill>
                  <a:schemeClr val="tx1"/>
                </a:solidFill>
              </a:rPr>
              <a:t> </a:t>
            </a:r>
            <a:r>
              <a:rPr lang="en-US" sz="4400" b="1" dirty="0" smtClean="0">
                <a:solidFill>
                  <a:srgbClr val="FF9900"/>
                </a:solidFill>
              </a:rPr>
              <a:t>1972</a:t>
            </a:r>
            <a:r>
              <a:rPr lang="en-US" sz="4000" b="1" dirty="0" smtClean="0">
                <a:solidFill>
                  <a:srgbClr val="FFFFFF"/>
                </a:solidFill>
              </a:rPr>
              <a:t> </a:t>
            </a:r>
            <a:r>
              <a:rPr lang="en-US" sz="3200" b="1" dirty="0">
                <a:solidFill>
                  <a:srgbClr val="FFFFFF"/>
                </a:solidFill>
              </a:rPr>
              <a:t/>
            </a:r>
            <a:br>
              <a:rPr lang="en-US" sz="3200" b="1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              </a:t>
            </a:r>
            <a:r>
              <a:rPr lang="en-US" sz="3200" dirty="0" smtClean="0">
                <a:solidFill>
                  <a:schemeClr val="tx1"/>
                </a:solidFill>
              </a:rPr>
              <a:t>        and Poseidon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smtClean="0">
                <a:solidFill>
                  <a:srgbClr val="FF33CC"/>
                </a:solidFill>
              </a:rPr>
              <a:t>remake 2006</a:t>
            </a:r>
            <a:endParaRPr lang="en-US" sz="4000" b="1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Box 2"/>
          <p:cNvSpPr txBox="1">
            <a:spLocks noChangeArrowheads="1"/>
          </p:cNvSpPr>
          <p:nvPr/>
        </p:nvSpPr>
        <p:spPr bwMode="auto">
          <a:xfrm>
            <a:off x="403225" y="332656"/>
            <a:ext cx="739775" cy="661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 hangingPunct="1"/>
            <a:r>
              <a:rPr lang="en-US" sz="4400" b="1" dirty="0" smtClean="0">
                <a:solidFill>
                  <a:srgbClr val="FFFFFF"/>
                </a:solidFill>
              </a:rPr>
              <a:t>POSE</a:t>
            </a:r>
          </a:p>
          <a:p>
            <a:pPr eaLnBrk="1" hangingPunct="1"/>
            <a:r>
              <a:rPr lang="en-US" sz="4400" b="1" dirty="0" smtClean="0">
                <a:solidFill>
                  <a:srgbClr val="FFFFFF"/>
                </a:solidFill>
              </a:rPr>
              <a:t>I</a:t>
            </a:r>
          </a:p>
          <a:p>
            <a:pPr eaLnBrk="1" hangingPunct="1"/>
            <a:r>
              <a:rPr lang="en-US" sz="4400" b="1" dirty="0" smtClean="0">
                <a:solidFill>
                  <a:srgbClr val="FFFFFF"/>
                </a:solidFill>
              </a:rPr>
              <a:t>DON</a:t>
            </a:r>
            <a:r>
              <a:rPr lang="en-US" altLang="ko-KR" sz="7200" b="1" dirty="0" smtClean="0">
                <a:solidFill>
                  <a:srgbClr val="FF9900"/>
                </a:solidFill>
              </a:rPr>
              <a:t>1</a:t>
            </a:r>
            <a:endParaRPr lang="en-US" sz="6000" b="1" dirty="0">
              <a:solidFill>
                <a:srgbClr val="FFFFFF"/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75327" y="6231180"/>
            <a:ext cx="7349836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algn="r" eaLnBrk="1" hangingPunct="1">
              <a:spcBef>
                <a:spcPts val="1750"/>
              </a:spcBef>
            </a:pPr>
            <a:r>
              <a:rPr lang="en-US" sz="2800" dirty="0">
                <a:solidFill>
                  <a:schemeClr val="tx1"/>
                </a:solidFill>
              </a:rPr>
              <a:t>… </a:t>
            </a:r>
            <a:r>
              <a:rPr lang="en-US" sz="2800" dirty="0" smtClean="0">
                <a:solidFill>
                  <a:schemeClr val="tx1"/>
                </a:solidFill>
              </a:rPr>
              <a:t>Sinking </a:t>
            </a:r>
            <a:r>
              <a:rPr lang="en-US" sz="2800" b="1" dirty="0">
                <a:solidFill>
                  <a:schemeClr val="tx1"/>
                </a:solidFill>
              </a:rPr>
              <a:t>s</a:t>
            </a:r>
            <a:r>
              <a:rPr lang="en-US" sz="2800" b="1" dirty="0" smtClean="0">
                <a:solidFill>
                  <a:schemeClr val="tx1"/>
                </a:solidFill>
              </a:rPr>
              <a:t>hip…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9" name="Picture 2" descr="http://www.top10films.co.uk/img/Poseidon-Adventure_vacation-film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177" y="508003"/>
            <a:ext cx="7814212" cy="4836729"/>
          </a:xfrm>
          <a:prstGeom prst="roundRect">
            <a:avLst>
              <a:gd name="adj" fmla="val 44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2" name="그룹 1"/>
          <p:cNvGrpSpPr/>
          <p:nvPr/>
        </p:nvGrpSpPr>
        <p:grpSpPr>
          <a:xfrm>
            <a:off x="3445525" y="3194561"/>
            <a:ext cx="4623517" cy="3757472"/>
            <a:chOff x="3154946" y="3562368"/>
            <a:chExt cx="3302000" cy="2311400"/>
          </a:xfrm>
        </p:grpSpPr>
        <p:pic>
          <p:nvPicPr>
            <p:cNvPr id="12" name="Picture 5" descr="C:\Users\Vense\Desktop\어항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010" y="3569512"/>
              <a:ext cx="2514600" cy="88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Vense\Desktop\어항1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4946" y="3562368"/>
              <a:ext cx="3302000" cy="231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자유형 13"/>
            <p:cNvSpPr/>
            <p:nvPr/>
          </p:nvSpPr>
          <p:spPr>
            <a:xfrm>
              <a:off x="4076307" y="3861048"/>
              <a:ext cx="1569808" cy="576124"/>
            </a:xfrm>
            <a:custGeom>
              <a:avLst/>
              <a:gdLst>
                <a:gd name="connsiteX0" fmla="*/ 0 w 1569808"/>
                <a:gd name="connsiteY0" fmla="*/ 443986 h 576124"/>
                <a:gd name="connsiteX1" fmla="*/ 0 w 1569808"/>
                <a:gd name="connsiteY1" fmla="*/ 443986 h 576124"/>
                <a:gd name="connsiteX2" fmla="*/ 52856 w 1569808"/>
                <a:gd name="connsiteY2" fmla="*/ 428129 h 576124"/>
                <a:gd name="connsiteX3" fmla="*/ 73998 w 1569808"/>
                <a:gd name="connsiteY3" fmla="*/ 422844 h 576124"/>
                <a:gd name="connsiteX4" fmla="*/ 84569 w 1569808"/>
                <a:gd name="connsiteY4" fmla="*/ 412272 h 576124"/>
                <a:gd name="connsiteX5" fmla="*/ 1009540 w 1569808"/>
                <a:gd name="connsiteY5" fmla="*/ 0 h 576124"/>
                <a:gd name="connsiteX6" fmla="*/ 1569808 w 1569808"/>
                <a:gd name="connsiteY6" fmla="*/ 89854 h 576124"/>
                <a:gd name="connsiteX7" fmla="*/ 644837 w 1569808"/>
                <a:gd name="connsiteY7" fmla="*/ 576124 h 576124"/>
                <a:gd name="connsiteX8" fmla="*/ 0 w 1569808"/>
                <a:gd name="connsiteY8" fmla="*/ 443986 h 57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69808" h="576124">
                  <a:moveTo>
                    <a:pt x="0" y="443986"/>
                  </a:moveTo>
                  <a:lnTo>
                    <a:pt x="0" y="443986"/>
                  </a:lnTo>
                  <a:lnTo>
                    <a:pt x="52856" y="428129"/>
                  </a:lnTo>
                  <a:cubicBezTo>
                    <a:pt x="59841" y="426133"/>
                    <a:pt x="67501" y="426093"/>
                    <a:pt x="73998" y="422844"/>
                  </a:cubicBezTo>
                  <a:cubicBezTo>
                    <a:pt x="78455" y="420615"/>
                    <a:pt x="84569" y="412272"/>
                    <a:pt x="84569" y="412272"/>
                  </a:cubicBezTo>
                  <a:lnTo>
                    <a:pt x="1009540" y="0"/>
                  </a:lnTo>
                  <a:lnTo>
                    <a:pt x="1569808" y="89854"/>
                  </a:lnTo>
                  <a:lnTo>
                    <a:pt x="644837" y="576124"/>
                  </a:lnTo>
                  <a:lnTo>
                    <a:pt x="0" y="443986"/>
                  </a:lnTo>
                  <a:close/>
                </a:path>
              </a:pathLst>
            </a:custGeom>
            <a:solidFill>
              <a:srgbClr val="00B0F0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 descr="C:\Users\Vense\Desktop\shi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827" y="1874898"/>
            <a:ext cx="2131027" cy="84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787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9600000">
                                      <p:cBhvr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oseidon_all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3" y="1684660"/>
            <a:ext cx="8930485" cy="46396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Movie ‘Poseidon’ by </a:t>
            </a:r>
            <a:r>
              <a:rPr lang="en-US" altLang="ko-KR" i="1" dirty="0" smtClean="0">
                <a:solidFill>
                  <a:srgbClr val="99CCFF"/>
                </a:solidFill>
              </a:rPr>
              <a:t>ILM 2006</a:t>
            </a:r>
            <a:endParaRPr lang="ko-KR" altLang="en-US" i="1" dirty="0">
              <a:solidFill>
                <a:srgbClr val="99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-27384"/>
            <a:ext cx="9146644" cy="1512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368729" y="437898"/>
            <a:ext cx="739775" cy="551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algn="ctr" eaLnBrk="1" hangingPunct="1"/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POSE</a:t>
            </a:r>
          </a:p>
          <a:p>
            <a:pPr algn="ctr" eaLnBrk="1" hangingPunct="1"/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pPr algn="ctr" eaLnBrk="1" hangingPunct="1"/>
            <a:r>
              <a:rPr lang="en-US" sz="44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</a:t>
            </a:r>
            <a:endParaRPr lang="en-US" sz="6000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962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5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73596" y="620688"/>
            <a:ext cx="7558844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-27384"/>
            <a:ext cx="9146644" cy="1440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71490" y="203200"/>
            <a:ext cx="8229600" cy="796908"/>
          </a:xfrm>
        </p:spPr>
        <p:txBody>
          <a:bodyPr/>
          <a:lstStyle/>
          <a:p>
            <a:r>
              <a:rPr lang="en-US" altLang="ko-KR" dirty="0" smtClean="0"/>
              <a:t>Movie ‘Poseidon’ by </a:t>
            </a:r>
            <a:r>
              <a:rPr lang="en-US" altLang="ko-KR" i="1" dirty="0" smtClean="0">
                <a:solidFill>
                  <a:schemeClr val="accent3"/>
                </a:solidFill>
              </a:rPr>
              <a:t>ILM 2006</a:t>
            </a:r>
            <a:endParaRPr lang="ko-KR" altLang="en-US" i="1" dirty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ss298ab.bubble_underwater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4619226" y="1566316"/>
            <a:ext cx="4448175" cy="18939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16" name="TextBox 15"/>
          <p:cNvSpPr txBox="1"/>
          <p:nvPr/>
        </p:nvSpPr>
        <p:spPr>
          <a:xfrm>
            <a:off x="5140317" y="3474135"/>
            <a:ext cx="341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+mn-lt"/>
              </a:rPr>
              <a:t>&lt;Layer 2 </a:t>
            </a:r>
            <a:r>
              <a:rPr lang="en-US" altLang="ko-KR" sz="1400" b="1" dirty="0">
                <a:latin typeface="+mn-lt"/>
              </a:rPr>
              <a:t>: </a:t>
            </a:r>
            <a:r>
              <a:rPr lang="en-US" altLang="ko-KR" sz="1400" b="1" dirty="0" smtClean="0">
                <a:latin typeface="+mn-lt"/>
              </a:rPr>
              <a:t>Underwater with Bubbles&gt;</a:t>
            </a:r>
            <a:endParaRPr lang="ko-KR" altLang="en-US" sz="1400" b="1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7179" y="5873594"/>
            <a:ext cx="2533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+mn-lt"/>
              </a:rPr>
              <a:t>&lt;Layer 3 </a:t>
            </a:r>
            <a:r>
              <a:rPr lang="en-US" altLang="ko-KR" sz="1400" b="1" dirty="0">
                <a:latin typeface="+mn-lt"/>
              </a:rPr>
              <a:t>: Splash </a:t>
            </a:r>
            <a:r>
              <a:rPr lang="en-US" altLang="ko-KR" sz="1400" b="1" dirty="0" smtClean="0">
                <a:latin typeface="+mn-lt"/>
              </a:rPr>
              <a:t>&amp; Foam&gt;</a:t>
            </a:r>
            <a:endParaRPr lang="ko-KR" altLang="en-US" sz="1400" b="1" dirty="0">
              <a:latin typeface="+mn-lt"/>
            </a:endParaRPr>
          </a:p>
        </p:txBody>
      </p:sp>
      <p:pic>
        <p:nvPicPr>
          <p:cNvPr id="18" name="ss298ab_object_surface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end="40"/>
                </p14:media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90623" y="1564675"/>
            <a:ext cx="4448175" cy="18939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19" name="TextBox 18"/>
          <p:cNvSpPr txBox="1"/>
          <p:nvPr/>
        </p:nvSpPr>
        <p:spPr>
          <a:xfrm>
            <a:off x="588791" y="3473380"/>
            <a:ext cx="3447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+mn-lt"/>
              </a:rPr>
              <a:t>&lt;Layer 1 : Object and Water Surface&gt;</a:t>
            </a:r>
            <a:endParaRPr lang="ko-KR" altLang="en-US" sz="1400" b="1" dirty="0">
              <a:latin typeface="+mn-lt"/>
            </a:endParaRPr>
          </a:p>
        </p:txBody>
      </p:sp>
      <p:pic>
        <p:nvPicPr>
          <p:cNvPr id="20" name="poseidon_splash_foam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90623" y="3972794"/>
            <a:ext cx="4448175" cy="18939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5832046" y="5873594"/>
            <a:ext cx="1992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>
                <a:latin typeface="+mn-lt"/>
              </a:rPr>
              <a:t>&lt;Final Composition&gt;</a:t>
            </a:r>
            <a:endParaRPr lang="ko-KR" altLang="en-US" sz="1400" b="1" dirty="0">
              <a:latin typeface="+mn-lt"/>
            </a:endParaRPr>
          </a:p>
        </p:txBody>
      </p:sp>
      <p:pic>
        <p:nvPicPr>
          <p:cNvPr id="24" name="poseidon_all.wm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link="rId7">
                  <p14:trim end="20"/>
                </p14:media>
              </p:ext>
            </p:extLst>
          </p:nvPr>
        </p:nvPicPr>
        <p:blipFill rotWithShape="1">
          <a:blip r:embed="rId13"/>
          <a:srcRect t="8897" b="8807"/>
          <a:stretch/>
        </p:blipFill>
        <p:spPr>
          <a:xfrm>
            <a:off x="4619226" y="3973187"/>
            <a:ext cx="4447674" cy="1901636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232837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48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8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48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2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video>
              <p:cMediaNode vol="2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2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Production </a:t>
            </a:r>
            <a:r>
              <a:rPr lang="en-US" altLang="ko-KR" dirty="0" smtClean="0"/>
              <a:t>of 3D Animation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09" y="1320935"/>
            <a:ext cx="8799578" cy="4918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09" y="1320935"/>
            <a:ext cx="8799578" cy="4918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909" y="1320935"/>
            <a:ext cx="8799578" cy="49189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08" y="1320932"/>
            <a:ext cx="8799580" cy="4918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96" y="1320170"/>
            <a:ext cx="8791738" cy="49233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08" y="1315005"/>
            <a:ext cx="8799580" cy="4936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2691285" y="6248709"/>
            <a:ext cx="374682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[Monsters University, 2013]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565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ctr" anchorCtr="0">
        <a:spAutoFit/>
      </a:bodyPr>
      <a:lstStyle>
        <a:defPPr algn="ctr">
          <a:defRPr sz="1200" b="1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68686</TotalTime>
  <Words>433</Words>
  <Application>Microsoft Office PowerPoint</Application>
  <PresentationFormat>화면 슬라이드 쇼(4:3)</PresentationFormat>
  <Paragraphs>141</Paragraphs>
  <Slides>35</Slides>
  <Notes>17</Notes>
  <HiddenSlides>0</HiddenSlides>
  <MMClips>22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Arial Unicode MS</vt:lpstr>
      <vt:lpstr>굴림</vt:lpstr>
      <vt:lpstr>돋움</vt:lpstr>
      <vt:lpstr>맑은 고딕</vt:lpstr>
      <vt:lpstr>Arial</vt:lpstr>
      <vt:lpstr>Segoe UI</vt:lpstr>
      <vt:lpstr>Tahoma</vt:lpstr>
      <vt:lpstr>Verdana</vt:lpstr>
      <vt:lpstr>Viner Hand ITC</vt:lpstr>
      <vt:lpstr>Wingdings</vt:lpstr>
      <vt:lpstr>Office 테마</vt:lpstr>
      <vt:lpstr>Introduction to  Computer Graphics</vt:lpstr>
      <vt:lpstr>Contents</vt:lpstr>
      <vt:lpstr>Improved Reality in Computer Graphics</vt:lpstr>
      <vt:lpstr>PowerPoint 프레젠테이션</vt:lpstr>
      <vt:lpstr>PowerPoint 프레젠테이션</vt:lpstr>
      <vt:lpstr>PowerPoint 프레젠테이션</vt:lpstr>
      <vt:lpstr>Movie ‘Poseidon’ by ILM 2006</vt:lpstr>
      <vt:lpstr>Movie ‘Poseidon’ by ILM 2006</vt:lpstr>
      <vt:lpstr>Production of 3D Animation</vt:lpstr>
      <vt:lpstr>PowerPoint 프레젠테이션</vt:lpstr>
      <vt:lpstr>Visual Simulation of Water </vt:lpstr>
      <vt:lpstr>Graphics Pipeline Overview</vt:lpstr>
      <vt:lpstr>Graphics Pipeline</vt:lpstr>
      <vt:lpstr>Geometric Modeling</vt:lpstr>
      <vt:lpstr>Geometric Modeling Techniques</vt:lpstr>
      <vt:lpstr>Practical Modeling Example</vt:lpstr>
      <vt:lpstr>3D Animation</vt:lpstr>
      <vt:lpstr>3D Animation Example</vt:lpstr>
      <vt:lpstr>Imaging</vt:lpstr>
      <vt:lpstr>Texturing</vt:lpstr>
      <vt:lpstr>Texturing Examples</vt:lpstr>
      <vt:lpstr>Rendering</vt:lpstr>
      <vt:lpstr>Application</vt:lpstr>
      <vt:lpstr>Application: The Trigger to the Era of 3D Animations</vt:lpstr>
      <vt:lpstr>Application: Computer Aided Design(CAD)</vt:lpstr>
      <vt:lpstr>Application: Scientific Visualization</vt:lpstr>
      <vt:lpstr>Application: CF and Special Effects</vt:lpstr>
      <vt:lpstr>Application: TV Drama</vt:lpstr>
      <vt:lpstr>Application: Fluid Simulation in Movie</vt:lpstr>
      <vt:lpstr>Application: Explosion &amp; Fracture Simulation in Movie</vt:lpstr>
      <vt:lpstr>Application: Hair Simulation in Movie</vt:lpstr>
      <vt:lpstr>Application: Ice &amp; Snow Simulation in Movie</vt:lpstr>
      <vt:lpstr>Application: Game</vt:lpstr>
      <vt:lpstr>Application: Innovative UI</vt:lpstr>
      <vt:lpstr>Application: Augmented Reality</vt:lpstr>
    </vt:vector>
  </TitlesOfParts>
  <Company>KUCG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Neary Kam</dc:creator>
  <cp:lastModifiedBy>airjung-KUCG</cp:lastModifiedBy>
  <cp:revision>724</cp:revision>
  <cp:lastPrinted>2013-03-08T02:20:05Z</cp:lastPrinted>
  <dcterms:created xsi:type="dcterms:W3CDTF">2009-01-13T03:03:42Z</dcterms:created>
  <dcterms:modified xsi:type="dcterms:W3CDTF">2015-03-09T11:07:04Z</dcterms:modified>
</cp:coreProperties>
</file>